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00A64-4413-40B1-A90B-58F9022BB4C9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95AA1-CE4B-4CDB-B645-EEC59976F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95AA1-CE4B-4CDB-B645-EEC59976F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35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95AA1-CE4B-4CDB-B645-EEC59976F9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7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95AA1-CE4B-4CDB-B645-EEC59976F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1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95AA1-CE4B-4CDB-B645-EEC59976F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5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095AA1-CE4B-4CDB-B645-EEC59976F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6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DA267C-BBBF-4B33-8023-7DF827117624}" type="datetimeFigureOut">
              <a:rPr lang="en-US" smtClean="0"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525931-E109-45E1-BD34-6B5C241FFB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And the sale of human organs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latin typeface="Arial Narrow" panose="020B0706020202030204" pitchFamily="34" charset="0"/>
              </a:rPr>
              <a:t>Zee | </a:t>
            </a:r>
            <a:r>
              <a:rPr lang="en-US" dirty="0" err="1" smtClean="0">
                <a:latin typeface="Arial Narrow" panose="020B0706020202030204" pitchFamily="34" charset="0"/>
              </a:rPr>
              <a:t>AshLEY</a:t>
            </a:r>
            <a:r>
              <a:rPr lang="en-US" dirty="0" smtClean="0">
                <a:latin typeface="Arial Narrow" panose="020B0706020202030204" pitchFamily="34" charset="0"/>
              </a:rPr>
              <a:t> </a:t>
            </a:r>
            <a:r>
              <a:rPr lang="en-US" dirty="0">
                <a:latin typeface="Arial Narrow" panose="020B0706020202030204" pitchFamily="34" charset="0"/>
              </a:rPr>
              <a:t>| Jon | Nick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Artificial Human Organs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1" y="4038600"/>
            <a:ext cx="1943371" cy="23434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9" y="4191000"/>
            <a:ext cx="1943371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9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Organ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Artificial Organs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Biological Organs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1411" y="2057400"/>
            <a:ext cx="630098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Expense of artificial organs is extremely high as it includes the cost to create the organ as well as the cost of transplantation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Commercial artificial organs can be considered profiting off of the pain and suffering of the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Concerns about how the process will be regulated to ensure donor safety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Wealthier patients may be more likely to have access to donor organs if balances are not put into place to evenly distribute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Unfair appeal of incentives to economically disadvantaged (being paid for organ donation seen as bribery rather than compensation)</a:t>
            </a:r>
          </a:p>
        </p:txBody>
      </p:sp>
    </p:spTree>
    <p:extLst>
      <p:ext uri="{BB962C8B-B14F-4D97-AF65-F5344CB8AC3E}">
        <p14:creationId xmlns:p14="http://schemas.microsoft.com/office/powerpoint/2010/main" val="34741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Should a transplant patient be able to receive a second replacement organ if the need arises?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Should a patient that has not yet had an organ transplant be a higher priority than someone who has?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Should those who knowingly damage their organs be qualified to receive a transplant?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Should the age of the patient affect their priority on the organ recipient list?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Should incarcerated prisoners be able to receive an organ transplant?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If death is the result of stopping treatment of artificial organ therapy, what is the protocol to stop the treatment?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93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7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artificial organs?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3920" cy="457200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Man-made devices that are implanted or integrated into a human to replace a natural organ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Usually made out of stem cells from the patient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Procedure is done to restore a function or a group of functions to an irreparably damaged or diseased organ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Stem cells are seeded and left to grow in a mold of the organ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T</a:t>
            </a:r>
            <a:r>
              <a:rPr lang="en-US" sz="2000" dirty="0" smtClean="0"/>
              <a:t>he mold disintegrates as the organ develops, leaving only the organ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Synthetic materials are sometimes used in place of or in conjunction with stem cells to form the artificial organ</a:t>
            </a:r>
          </a:p>
        </p:txBody>
      </p:sp>
    </p:spTree>
    <p:extLst>
      <p:ext uri="{BB962C8B-B14F-4D97-AF65-F5344CB8AC3E}">
        <p14:creationId xmlns:p14="http://schemas.microsoft.com/office/powerpoint/2010/main" val="374022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/>
          <a:lstStyle/>
          <a:p>
            <a:r>
              <a:rPr lang="en-US" dirty="0" smtClean="0"/>
              <a:t>Artificial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5720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Heart</a:t>
            </a:r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1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Lung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5044" y="1905000"/>
            <a:ext cx="72207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Prosthetic device that replaces a portion or entirety of a biological heart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Ventricular implants, </a:t>
            </a:r>
            <a:r>
              <a:rPr lang="en-US" sz="1600" dirty="0" err="1" smtClean="0"/>
              <a:t>transapical</a:t>
            </a:r>
            <a:r>
              <a:rPr lang="en-US" sz="1600" dirty="0" smtClean="0"/>
              <a:t> bypass, extracorporeal assistance, </a:t>
            </a:r>
            <a:r>
              <a:rPr lang="en-US" sz="1600" dirty="0" err="1" smtClean="0"/>
              <a:t>etc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Entirely artificial heart is primarily used to buy time for patients awaiting organ donation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85044" y="39624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Prosthetic device that provides oxygenation of blood and removal of carbon dioxide from blood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Intended to be used to buy time, much like artificial hearts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 yet available for clinical trial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28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Bioartificial</a:t>
            </a:r>
            <a:r>
              <a:rPr lang="en-US" dirty="0" smtClean="0"/>
              <a:t>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Bladder</a:t>
            </a: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Trachea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Kidney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19050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Pouch crafted from internal tissue from the patient to replace a diseased or damaged bladder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Commonly used in modern medicine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600200" y="3352800"/>
            <a:ext cx="5690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Bioartificial</a:t>
            </a:r>
            <a:r>
              <a:rPr lang="en-US" sz="1600" dirty="0" smtClean="0"/>
              <a:t> trachea replacement grown from a mold copy of the patients trachea through use of stem cells from the patient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464820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Bioartificial</a:t>
            </a:r>
            <a:r>
              <a:rPr lang="en-US" sz="1600" dirty="0" smtClean="0"/>
              <a:t> kidney replacement to aid with detoxification of blood in dialysis patients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 yet available for clinical trial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997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Artificial Organ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65124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Availability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36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Bioartificial</a:t>
            </a:r>
            <a:r>
              <a:rPr lang="en-US" sz="2400" dirty="0" smtClean="0"/>
              <a:t> Organs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905000"/>
            <a:ext cx="701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Patients awaiting transplants are able to buy time until they receive a permanent replacement organ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Organs will be readily available with minimal waiting periods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Implication of long lasting artificial organs will help bridge the gap between available donor organs and the number of patients on the waiting list for that organ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Receiving an artificial organ will take only a few weeks instead of the several months it may take for a donor organ to become available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5257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Patients with </a:t>
            </a:r>
            <a:r>
              <a:rPr lang="en-US" sz="1600" dirty="0" err="1" smtClean="0"/>
              <a:t>bioartificial</a:t>
            </a:r>
            <a:r>
              <a:rPr lang="en-US" sz="1600" dirty="0" smtClean="0"/>
              <a:t> organs (as opposed to completely artificial ones) are less likely to experience complications from the transplant due to their own cells being used</a:t>
            </a:r>
          </a:p>
        </p:txBody>
      </p:sp>
    </p:spTree>
    <p:extLst>
      <p:ext uri="{BB962C8B-B14F-4D97-AF65-F5344CB8AC3E}">
        <p14:creationId xmlns:p14="http://schemas.microsoft.com/office/powerpoint/2010/main" val="406578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Artificial Organ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" y="1447800"/>
            <a:ext cx="8503920" cy="45720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Testing</a:t>
            </a:r>
          </a:p>
          <a:p>
            <a:endParaRPr lang="en-US" sz="2400" dirty="0"/>
          </a:p>
          <a:p>
            <a:endParaRPr lang="en-US" sz="2800" dirty="0" smtClean="0"/>
          </a:p>
          <a:p>
            <a:endParaRPr lang="en-US" sz="1800" dirty="0"/>
          </a:p>
          <a:p>
            <a:endParaRPr lang="en-US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Health Risks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905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Animal testin</a:t>
            </a:r>
            <a:r>
              <a:rPr lang="en-US" sz="1600" dirty="0" smtClean="0"/>
              <a:t>g is heavily applied during the initial studies of artificial organs, mutating, killing or reducing their quality of life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Human trials are a cause for controversy because the patients alternative to treatment is death. This is seen as a violation of the Nuremburg code as the patient is considered under duress</a:t>
            </a:r>
            <a:r>
              <a:rPr lang="en-US" sz="1600" dirty="0"/>
              <a:t> </a:t>
            </a:r>
            <a:r>
              <a:rPr lang="en-US" sz="1600" dirty="0" smtClean="0"/>
              <a:t>because of these conditions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40386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/>
              <a:t>Bioartificial</a:t>
            </a:r>
            <a:r>
              <a:rPr lang="en-US" sz="1600" dirty="0" smtClean="0"/>
              <a:t> organs have a possible presence of disease if the tissue that was used to create the organ has been infected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Death, disabling injury, stroke, foreign body rejection, infection, device malfunction, cognitive impairment, and weakening over time are potential complications among completely artificial organs (heart mortality rate: 14-27%)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Artificial hearts are only able to sustain life for up to 18 months at a time</a:t>
            </a:r>
          </a:p>
        </p:txBody>
      </p:sp>
    </p:spTree>
    <p:extLst>
      <p:ext uri="{BB962C8B-B14F-4D97-AF65-F5344CB8AC3E}">
        <p14:creationId xmlns:p14="http://schemas.microsoft.com/office/powerpoint/2010/main" val="9751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Cons of Artificial Organ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/>
              <a:t>Social Issues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/>
              <a:buChar char="§"/>
            </a:pPr>
            <a:endParaRPr lang="en-US" sz="2400" dirty="0" smtClean="0"/>
          </a:p>
          <a:p>
            <a:pPr>
              <a:buFont typeface="Wingdings"/>
              <a:buChar char="§"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47800" y="1966174"/>
            <a:ext cx="6553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Emotional, financial and social strain is greater for artificial organ recipients than organ donation recipients and their caregivers, as artificial organs require more extensive care (artificial heart transplant price range from $100-$300k)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Religious outcry against playing God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When the result of stopping treatment is death, it raises a question as to what is the proper protocol for stopping treatment</a:t>
            </a:r>
            <a:br>
              <a:rPr lang="en-US" sz="1600" dirty="0" smtClean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People may stop regarding health hazards and abuse the ability to receive a new organ (ex. tobacco smoking)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Long term or permanent organ replacement may lessen the patients quality of life (Peter Houghton, permanent heart VAD recipient)</a:t>
            </a:r>
          </a:p>
        </p:txBody>
      </p:sp>
    </p:spTree>
    <p:extLst>
      <p:ext uri="{BB962C8B-B14F-4D97-AF65-F5344CB8AC3E}">
        <p14:creationId xmlns:p14="http://schemas.microsoft.com/office/powerpoint/2010/main" val="3362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 of Artificial and Biological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500" dirty="0" smtClean="0"/>
              <a:t>Artificial Organs</a:t>
            </a:r>
            <a:endParaRPr lang="en-US" sz="2500" dirty="0"/>
          </a:p>
          <a:p>
            <a:pPr>
              <a:buFont typeface="Courier New" panose="02070309020205020404" pitchFamily="49" charset="0"/>
              <a:buChar char="o"/>
            </a:pPr>
            <a:endParaRPr lang="en-US" sz="25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25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 smtClean="0"/>
              <a:t>Organ Donation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5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71411" y="2057400"/>
            <a:ext cx="6553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Production of artificial organs is privatized in commercial labs around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endParaRPr lang="en-US" sz="1700" dirty="0" smtClean="0"/>
          </a:p>
          <a:p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Allowing consenting adults to donate organs (ex. kidney) in exchange for money has been proposed to boost organ donation</a:t>
            </a: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Would require a public body to exist for making and funding all organ transactions to stay in accordance to clinical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Direct sales would be banned to prevent black market organ trafficking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386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Organ Sales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Artificial Organs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sz="3600" dirty="0" smtClean="0"/>
          </a:p>
          <a:p>
            <a:pPr>
              <a:buFont typeface="Courier New" panose="02070309020205020404" pitchFamily="49" charset="0"/>
              <a:buChar char="o"/>
            </a:pPr>
            <a:endParaRPr lang="en-US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Biological Organs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1411" y="2057400"/>
            <a:ext cx="6300989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Artificial organs will be available to anyone looking to purchase one as a preventative measure for complications that have not yet occurred</a:t>
            </a:r>
            <a:br>
              <a:rPr lang="en-US" sz="1700" dirty="0" smtClean="0"/>
            </a:br>
            <a:endParaRPr lang="en-U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Readily accessible in case of emergency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Donation rates will rise if compensation is given to healthy and qualified donors</a:t>
            </a:r>
            <a:r>
              <a:rPr lang="en-US" sz="1700" dirty="0"/>
              <a:t/>
            </a:r>
            <a:br>
              <a:rPr lang="en-US" sz="1700" dirty="0"/>
            </a:b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Transplant patients will have to wait for a donor organ for a shorter period of time if donation rates rise</a:t>
            </a:r>
          </a:p>
        </p:txBody>
      </p:sp>
    </p:spTree>
    <p:extLst>
      <p:ext uri="{BB962C8B-B14F-4D97-AF65-F5344CB8AC3E}">
        <p14:creationId xmlns:p14="http://schemas.microsoft.com/office/powerpoint/2010/main" val="634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524</Words>
  <Application>Microsoft Office PowerPoint</Application>
  <PresentationFormat>On-screen Show (4:3)</PresentationFormat>
  <Paragraphs>149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Artificial Human Organs</vt:lpstr>
      <vt:lpstr>What are artificial organs?</vt:lpstr>
      <vt:lpstr>Artificial Organs</vt:lpstr>
      <vt:lpstr>Bioartificial Organs</vt:lpstr>
      <vt:lpstr>Pros of Artificial Organ Development</vt:lpstr>
      <vt:lpstr>Cons of Artificial Organ Development</vt:lpstr>
      <vt:lpstr>More Cons of Artificial Organ Development</vt:lpstr>
      <vt:lpstr>Sale of Artificial and Biological Organs</vt:lpstr>
      <vt:lpstr>Pros of Organ Sales</vt:lpstr>
      <vt:lpstr>Cons of Organ Sales</vt:lpstr>
      <vt:lpstr>Ethical Questions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Human Organs</dc:title>
  <dc:creator>Ashley</dc:creator>
  <cp:lastModifiedBy>Ashley</cp:lastModifiedBy>
  <cp:revision>18</cp:revision>
  <dcterms:created xsi:type="dcterms:W3CDTF">2014-05-07T23:41:40Z</dcterms:created>
  <dcterms:modified xsi:type="dcterms:W3CDTF">2014-05-08T02:36:37Z</dcterms:modified>
</cp:coreProperties>
</file>